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308" r:id="rId2"/>
    <p:sldId id="314" r:id="rId3"/>
    <p:sldId id="316" r:id="rId4"/>
    <p:sldId id="317" r:id="rId5"/>
    <p:sldId id="304" r:id="rId6"/>
  </p:sldIdLst>
  <p:sldSz cx="10693400" cy="7561263"/>
  <p:notesSz cx="6724650" cy="9774238"/>
  <p:defaultTextStyle>
    <a:defPPr>
      <a:defRPr lang="ru-RU"/>
    </a:defPPr>
    <a:lvl1pPr marL="0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уро Анастасия Николаевна" initials="ГА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8"/>
    <a:srgbClr val="FF0000"/>
    <a:srgbClr val="3A7DCE"/>
    <a:srgbClr val="FF3B3B"/>
    <a:srgbClr val="005AA9"/>
    <a:srgbClr val="000000"/>
    <a:srgbClr val="990000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9122" autoAdjust="0"/>
  </p:normalViewPr>
  <p:slideViewPr>
    <p:cSldViewPr showGuides="1">
      <p:cViewPr>
        <p:scale>
          <a:sx n="75" d="100"/>
          <a:sy n="75" d="100"/>
        </p:scale>
        <p:origin x="-331" y="23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2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88712"/>
          </a:xfrm>
          <a:prstGeom prst="rect">
            <a:avLst/>
          </a:prstGeom>
        </p:spPr>
        <p:txBody>
          <a:bodyPr vert="horz" lIns="91171" tIns="45585" rIns="91171" bIns="4558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9078" y="0"/>
            <a:ext cx="2914015" cy="488712"/>
          </a:xfrm>
          <a:prstGeom prst="rect">
            <a:avLst/>
          </a:prstGeom>
        </p:spPr>
        <p:txBody>
          <a:bodyPr vert="horz" lIns="91171" tIns="45585" rIns="91171" bIns="45585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13.03.2020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733425"/>
            <a:ext cx="5181600" cy="36639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71" tIns="45585" rIns="91171" bIns="4558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2465" y="4642764"/>
            <a:ext cx="5379720" cy="4398407"/>
          </a:xfrm>
          <a:prstGeom prst="rect">
            <a:avLst/>
          </a:prstGeom>
        </p:spPr>
        <p:txBody>
          <a:bodyPr vert="horz" lIns="91171" tIns="45585" rIns="91171" bIns="4558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914015" cy="488712"/>
          </a:xfrm>
          <a:prstGeom prst="rect">
            <a:avLst/>
          </a:prstGeom>
        </p:spPr>
        <p:txBody>
          <a:bodyPr vert="horz" lIns="91171" tIns="45585" rIns="91171" bIns="4558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9078" y="9283830"/>
            <a:ext cx="2914015" cy="488712"/>
          </a:xfrm>
          <a:prstGeom prst="rect">
            <a:avLst/>
          </a:prstGeom>
        </p:spPr>
        <p:txBody>
          <a:bodyPr vert="horz" lIns="91171" tIns="45585" rIns="91171" bIns="45585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963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1525" y="733425"/>
            <a:ext cx="5181600" cy="36639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03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0"/>
            <a:ext cx="1080120" cy="415498"/>
          </a:xfrm>
          <a:prstGeom prst="rect">
            <a:avLst/>
          </a:prstGeom>
          <a:noFill/>
        </p:spPr>
        <p:txBody>
          <a:bodyPr wrap="square" lIns="91424" tIns="45712" rIns="91424" bIns="45712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3" y="540272"/>
            <a:ext cx="8588251" cy="122413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3" y="1764295"/>
            <a:ext cx="8588251" cy="5331830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0" y="7008172"/>
            <a:ext cx="3386243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1" y="6660951"/>
            <a:ext cx="724718" cy="69662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2872" rtl="0" eaLnBrk="1" latinLnBrk="0" hangingPunct="1">
        <a:lnSpc>
          <a:spcPts val="5199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74" indent="0" algn="l" defTabSz="1042872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74" indent="0" algn="l" defTabSz="1042872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663" indent="-260304" algn="l" defTabSz="1042872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99" algn="just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847" indent="0" algn="l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738188" y="360175"/>
            <a:ext cx="9649072" cy="2340336"/>
          </a:xfrm>
        </p:spPr>
        <p:txBody>
          <a:bodyPr>
            <a:normAutofit/>
          </a:bodyPr>
          <a:lstStyle/>
          <a:p>
            <a:pPr algn="just">
              <a:lnSpc>
                <a:spcPts val="2500"/>
              </a:lnSpc>
            </a:pPr>
            <a:r>
              <a:rPr lang="ru-RU" sz="3600" dirty="0" smtClean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С 01.01.2020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не вправе применять ЕНВД налогоплательщики осуществляющие </a:t>
            </a:r>
            <a:r>
              <a:rPr lang="ru-RU" sz="2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реализацию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предметов одежды, </a:t>
            </a:r>
            <a:r>
              <a:rPr lang="ru-RU" sz="2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принадлежностей к одежде и прочих изделий из натурального меха, подлежащих обязательной маркировке средствами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идентификации, а именно:</a:t>
            </a:r>
            <a:r>
              <a:rPr lang="ru-RU" sz="2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ru-RU" sz="28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735450" y="6661613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ru-RU" altLang="ru-RU" dirty="0"/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8149" y="6228903"/>
            <a:ext cx="94330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&lt;*&gt; Постановление </a:t>
            </a:r>
            <a:r>
              <a:rPr lang="ru-RU" sz="1600" b="1" dirty="0"/>
              <a:t>Правительства РФ от 11.08.2016 N </a:t>
            </a:r>
            <a:r>
              <a:rPr lang="ru-RU" sz="1600" b="1" dirty="0" smtClean="0"/>
              <a:t>787 "О </a:t>
            </a:r>
            <a:r>
              <a:rPr lang="ru-RU" sz="1600" b="1" dirty="0"/>
              <a:t>реализации пилотного проекта по введению маркировки товаров контрольными (идентификационными) знаками по товарной позиции "Предметы одежды, принадлежности к одежде и прочие изделия, из натурального меха" и признании утратившим силу постановления Правительства Российской Федерации от 24 марта 2016 г. N 235"</a:t>
            </a:r>
          </a:p>
        </p:txBody>
      </p:sp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0424613"/>
              </p:ext>
            </p:extLst>
          </p:nvPr>
        </p:nvGraphicFramePr>
        <p:xfrm>
          <a:off x="522164" y="2340471"/>
          <a:ext cx="9217024" cy="3816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0320"/>
                <a:gridCol w="6336704"/>
              </a:tblGrid>
              <a:tr h="443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dirty="0">
                          <a:effectLst/>
                        </a:rPr>
                        <a:t>Код </a:t>
                      </a:r>
                      <a:r>
                        <a:rPr lang="ru-RU" sz="1800" b="1" u="none" strike="noStrike" dirty="0">
                          <a:effectLst/>
                        </a:rPr>
                        <a:t>ТН ВЭД ЕАЭС</a:t>
                      </a:r>
                      <a:endParaRPr lang="ru-RU" sz="1800" b="1" u="none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Наименование </a:t>
                      </a:r>
                      <a:r>
                        <a:rPr lang="ru-RU" sz="1800" dirty="0" smtClean="0">
                          <a:effectLst/>
                        </a:rPr>
                        <a:t>товара</a:t>
                      </a:r>
                      <a:r>
                        <a:rPr lang="ru-RU" sz="18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&lt;*&gt;</a:t>
                      </a:r>
                      <a:endParaRPr lang="ru-RU" sz="1800" baseline="30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347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4303 10 901 0</a:t>
                      </a:r>
                    </a:p>
                  </a:txBody>
                  <a:tcPr marL="39370" marR="39370" marT="64770" marB="6477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предметы одежды из норки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227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4303 10 902 0</a:t>
                      </a:r>
                      <a:endParaRPr lang="ru-RU" sz="2000" b="1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предметы одежды из нутрии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443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4303 10 903 0</a:t>
                      </a:r>
                      <a:endParaRPr lang="ru-RU" sz="2000" b="1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предметы одежды из песца или лисицы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443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4303 10 904 0</a:t>
                      </a:r>
                      <a:endParaRPr lang="ru-RU" sz="2000" b="1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предметы одежды из кролика или зайца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1756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4303 10 905 0</a:t>
                      </a:r>
                      <a:endParaRPr lang="ru-RU" sz="2000" b="1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предметы одежды из енота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4303 10 906 0</a:t>
                      </a:r>
                      <a:endParaRPr lang="ru-RU" sz="2000" b="1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предметы одежды из овчины</a:t>
                      </a:r>
                      <a:endParaRPr lang="ru-RU" sz="2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491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4303 10 908 0</a:t>
                      </a:r>
                      <a:endParaRPr lang="ru-RU" sz="2000" b="1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предметы одежды прочие </a:t>
                      </a:r>
                      <a:r>
                        <a:rPr lang="ru-RU" sz="1400" b="1" dirty="0" smtClean="0">
                          <a:effectLst/>
                        </a:rPr>
                        <a:t>(предметы одежды из иных видов меха)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418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3780000" y="3600000"/>
            <a:ext cx="5650565" cy="4997521"/>
            <a:chOff x="2021" y="-1571581"/>
            <a:chExt cx="5555771" cy="4903469"/>
          </a:xfrm>
          <a:scene3d>
            <a:camera prst="orthographicFront"/>
            <a:lightRig rig="flat" dir="t"/>
          </a:scene3d>
        </p:grpSpPr>
        <p:sp>
          <p:nvSpPr>
            <p:cNvPr id="25" name="Прямоугольник 24"/>
            <p:cNvSpPr/>
            <p:nvPr/>
          </p:nvSpPr>
          <p:spPr>
            <a:xfrm>
              <a:off x="548778" y="-1571581"/>
              <a:ext cx="5009014" cy="3725385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2021" y="5"/>
              <a:ext cx="4136508" cy="333188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i="0" kern="1200" dirty="0"/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 rotWithShape="1">
          <a:blip r:embed="rId2"/>
          <a:srcRect l="27580" t="9774" r="28498" b="4861"/>
          <a:stretch/>
        </p:blipFill>
        <p:spPr bwMode="auto">
          <a:xfrm>
            <a:off x="4410597" y="3695625"/>
            <a:ext cx="4937006" cy="36126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3780000" y="396000"/>
            <a:ext cx="5650565" cy="4997521"/>
            <a:chOff x="2021" y="-1571581"/>
            <a:chExt cx="5555771" cy="4903469"/>
          </a:xfrm>
          <a:scene3d>
            <a:camera prst="orthographicFront"/>
            <a:lightRig rig="flat" dir="t"/>
          </a:scene3d>
        </p:grpSpPr>
        <p:sp>
          <p:nvSpPr>
            <p:cNvPr id="15" name="Прямоугольник 14"/>
            <p:cNvSpPr/>
            <p:nvPr/>
          </p:nvSpPr>
          <p:spPr>
            <a:xfrm>
              <a:off x="548778" y="-1571581"/>
              <a:ext cx="5009014" cy="3108975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2021" y="5"/>
              <a:ext cx="4136508" cy="333188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i="0" kern="1200" dirty="0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26547" t="27162" r="30094" b="17474"/>
          <a:stretch/>
        </p:blipFill>
        <p:spPr bwMode="auto">
          <a:xfrm>
            <a:off x="4410596" y="477245"/>
            <a:ext cx="4937006" cy="30153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AutoShape 12"/>
          <p:cNvSpPr>
            <a:spLocks noChangeArrowheads="1"/>
          </p:cNvSpPr>
          <p:nvPr/>
        </p:nvSpPr>
        <p:spPr bwMode="auto">
          <a:xfrm flipV="1">
            <a:off x="3250753" y="2424416"/>
            <a:ext cx="1021436" cy="1117571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25457" tIns="62728" rIns="125457" bIns="62728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 flipV="1">
            <a:off x="3247106" y="6397028"/>
            <a:ext cx="1021436" cy="1117571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25457" tIns="62728" rIns="125457" bIns="62728" anchor="ctr">
            <a:spAutoFit/>
          </a:bodyPr>
          <a:lstStyle/>
          <a:p>
            <a:pPr>
              <a:defRPr/>
            </a:pPr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864000" y="378000"/>
            <a:ext cx="3827369" cy="8532423"/>
            <a:chOff x="-4340948" y="-1636641"/>
            <a:chExt cx="8479477" cy="4968529"/>
          </a:xfrm>
          <a:scene3d>
            <a:camera prst="orthographicFront"/>
            <a:lightRig rig="flat" dir="t"/>
          </a:scene3d>
        </p:grpSpPr>
        <p:sp>
          <p:nvSpPr>
            <p:cNvPr id="19" name="Прямоугольник 18"/>
            <p:cNvSpPr/>
            <p:nvPr/>
          </p:nvSpPr>
          <p:spPr>
            <a:xfrm>
              <a:off x="-4340948" y="-1636641"/>
              <a:ext cx="5009013" cy="4064438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Прямоугольник 26"/>
            <p:cNvSpPr/>
            <p:nvPr/>
          </p:nvSpPr>
          <p:spPr>
            <a:xfrm>
              <a:off x="2021" y="5"/>
              <a:ext cx="4136508" cy="333188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i="0" kern="1200" dirty="0"/>
            </a:p>
          </p:txBody>
        </p:sp>
      </p:grpSp>
      <p:pic>
        <p:nvPicPr>
          <p:cNvPr id="6" name="Рисунок 5"/>
          <p:cNvPicPr/>
          <p:nvPr/>
        </p:nvPicPr>
        <p:blipFill rotWithShape="1">
          <a:blip r:embed="rId4"/>
          <a:srcRect l="9181" t="5444" r="64622" b="7531"/>
          <a:stretch/>
        </p:blipFill>
        <p:spPr bwMode="auto">
          <a:xfrm>
            <a:off x="887545" y="448921"/>
            <a:ext cx="2190115" cy="4091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887546" y="2484000"/>
            <a:ext cx="2190115" cy="1003300"/>
          </a:xfrm>
          <a:prstGeom prst="roundRect">
            <a:avLst/>
          </a:prstGeom>
          <a:noFill/>
          <a:ln w="63500" cap="rnd" cmpd="thickThin">
            <a:solidFill>
              <a:srgbClr val="FF0000"/>
            </a:solidFill>
            <a:round/>
          </a:ln>
          <a:effectLst>
            <a:outerShdw blurRad="1016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9" t="28382" r="64664" b="8215"/>
          <a:stretch/>
        </p:blipFill>
        <p:spPr bwMode="auto">
          <a:xfrm>
            <a:off x="887547" y="4299054"/>
            <a:ext cx="2190115" cy="30092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882000" y="6603310"/>
            <a:ext cx="2190115" cy="705009"/>
          </a:xfrm>
          <a:prstGeom prst="roundRect">
            <a:avLst/>
          </a:prstGeom>
          <a:noFill/>
          <a:ln w="63500" cap="rnd" cmpd="thickThin">
            <a:solidFill>
              <a:srgbClr val="FF0000"/>
            </a:solidFill>
            <a:round/>
          </a:ln>
          <a:effectLst>
            <a:outerShdw blurRad="1016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3"/>
          <p:cNvSpPr txBox="1">
            <a:spLocks/>
          </p:cNvSpPr>
          <p:nvPr/>
        </p:nvSpPr>
        <p:spPr>
          <a:xfrm>
            <a:off x="450155" y="-161404"/>
            <a:ext cx="9196705" cy="7444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104287" tIns="52144" rIns="104287" bIns="52144" rtlCol="0" anchor="ctr">
            <a:noAutofit/>
          </a:bodyPr>
          <a:lstStyle>
            <a:lvl1pPr marL="0" marR="0" indent="0" algn="l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kern="0" dirty="0">
                <a:solidFill>
                  <a:srgbClr val="0742B9"/>
                </a:solidFill>
                <a:cs typeface="Times New Roman" pitchFamily="18" charset="0"/>
              </a:rPr>
              <a:t>Налоговые калькуляторы</a:t>
            </a:r>
          </a:p>
        </p:txBody>
      </p:sp>
    </p:spTree>
    <p:extLst>
      <p:ext uri="{BB962C8B-B14F-4D97-AF65-F5344CB8AC3E}">
        <p14:creationId xmlns:p14="http://schemas.microsoft.com/office/powerpoint/2010/main" val="3498738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Блок-схема: ручной ввод 2"/>
          <p:cNvSpPr/>
          <p:nvPr/>
        </p:nvSpPr>
        <p:spPr>
          <a:xfrm rot="16200000">
            <a:off x="842591" y="3244461"/>
            <a:ext cx="4431971" cy="205924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328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3280 h 10000"/>
              <a:gd name="connsiteX0" fmla="*/ 0 w 10000"/>
              <a:gd name="connsiteY0" fmla="*/ 225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250 h 10000"/>
              <a:gd name="connsiteX0" fmla="*/ 208 w 10000"/>
              <a:gd name="connsiteY0" fmla="*/ 109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08 w 10000"/>
              <a:gd name="connsiteY4" fmla="*/ 1095 h 10000"/>
              <a:gd name="connsiteX0" fmla="*/ 74 w 10000"/>
              <a:gd name="connsiteY0" fmla="*/ 164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74 w 10000"/>
              <a:gd name="connsiteY4" fmla="*/ 1645 h 10000"/>
              <a:gd name="connsiteX0" fmla="*/ 74 w 10000"/>
              <a:gd name="connsiteY0" fmla="*/ 1063 h 9418"/>
              <a:gd name="connsiteX1" fmla="*/ 9918 w 10000"/>
              <a:gd name="connsiteY1" fmla="*/ 0 h 9418"/>
              <a:gd name="connsiteX2" fmla="*/ 10000 w 10000"/>
              <a:gd name="connsiteY2" fmla="*/ 9418 h 9418"/>
              <a:gd name="connsiteX3" fmla="*/ 0 w 10000"/>
              <a:gd name="connsiteY3" fmla="*/ 9418 h 9418"/>
              <a:gd name="connsiteX4" fmla="*/ 74 w 10000"/>
              <a:gd name="connsiteY4" fmla="*/ 1063 h 9418"/>
              <a:gd name="connsiteX0" fmla="*/ 15 w 10064"/>
              <a:gd name="connsiteY0" fmla="*/ 1953 h 10000"/>
              <a:gd name="connsiteX1" fmla="*/ 9982 w 10064"/>
              <a:gd name="connsiteY1" fmla="*/ 0 h 10000"/>
              <a:gd name="connsiteX2" fmla="*/ 10064 w 10064"/>
              <a:gd name="connsiteY2" fmla="*/ 10000 h 10000"/>
              <a:gd name="connsiteX3" fmla="*/ 64 w 10064"/>
              <a:gd name="connsiteY3" fmla="*/ 10000 h 10000"/>
              <a:gd name="connsiteX4" fmla="*/ 15 w 10064"/>
              <a:gd name="connsiteY4" fmla="*/ 1953 h 10000"/>
              <a:gd name="connsiteX0" fmla="*/ 13 w 10103"/>
              <a:gd name="connsiteY0" fmla="*/ 1644 h 10000"/>
              <a:gd name="connsiteX1" fmla="*/ 10021 w 10103"/>
              <a:gd name="connsiteY1" fmla="*/ 0 h 10000"/>
              <a:gd name="connsiteX2" fmla="*/ 10103 w 10103"/>
              <a:gd name="connsiteY2" fmla="*/ 10000 h 10000"/>
              <a:gd name="connsiteX3" fmla="*/ 103 w 10103"/>
              <a:gd name="connsiteY3" fmla="*/ 10000 h 10000"/>
              <a:gd name="connsiteX4" fmla="*/ 13 w 10103"/>
              <a:gd name="connsiteY4" fmla="*/ 1644 h 10000"/>
              <a:gd name="connsiteX0" fmla="*/ 13 w 10103"/>
              <a:gd name="connsiteY0" fmla="*/ 408 h 10000"/>
              <a:gd name="connsiteX1" fmla="*/ 10021 w 10103"/>
              <a:gd name="connsiteY1" fmla="*/ 0 h 10000"/>
              <a:gd name="connsiteX2" fmla="*/ 10103 w 10103"/>
              <a:gd name="connsiteY2" fmla="*/ 10000 h 10000"/>
              <a:gd name="connsiteX3" fmla="*/ 103 w 10103"/>
              <a:gd name="connsiteY3" fmla="*/ 10000 h 10000"/>
              <a:gd name="connsiteX4" fmla="*/ 13 w 10103"/>
              <a:gd name="connsiteY4" fmla="*/ 408 h 10000"/>
              <a:gd name="connsiteX0" fmla="*/ 20 w 10028"/>
              <a:gd name="connsiteY0" fmla="*/ 0 h 10107"/>
              <a:gd name="connsiteX1" fmla="*/ 9946 w 10028"/>
              <a:gd name="connsiteY1" fmla="*/ 107 h 10107"/>
              <a:gd name="connsiteX2" fmla="*/ 10028 w 10028"/>
              <a:gd name="connsiteY2" fmla="*/ 10107 h 10107"/>
              <a:gd name="connsiteX3" fmla="*/ 28 w 10028"/>
              <a:gd name="connsiteY3" fmla="*/ 10107 h 10107"/>
              <a:gd name="connsiteX4" fmla="*/ 20 w 10028"/>
              <a:gd name="connsiteY4" fmla="*/ 0 h 10107"/>
              <a:gd name="connsiteX0" fmla="*/ 20 w 10073"/>
              <a:gd name="connsiteY0" fmla="*/ 923 h 11030"/>
              <a:gd name="connsiteX1" fmla="*/ 10069 w 10073"/>
              <a:gd name="connsiteY1" fmla="*/ 0 h 11030"/>
              <a:gd name="connsiteX2" fmla="*/ 10028 w 10073"/>
              <a:gd name="connsiteY2" fmla="*/ 11030 h 11030"/>
              <a:gd name="connsiteX3" fmla="*/ 28 w 10073"/>
              <a:gd name="connsiteY3" fmla="*/ 11030 h 11030"/>
              <a:gd name="connsiteX4" fmla="*/ 20 w 10073"/>
              <a:gd name="connsiteY4" fmla="*/ 923 h 11030"/>
              <a:gd name="connsiteX0" fmla="*/ 72 w 10045"/>
              <a:gd name="connsiteY0" fmla="*/ 2159 h 11030"/>
              <a:gd name="connsiteX1" fmla="*/ 10041 w 10045"/>
              <a:gd name="connsiteY1" fmla="*/ 0 h 11030"/>
              <a:gd name="connsiteX2" fmla="*/ 10000 w 10045"/>
              <a:gd name="connsiteY2" fmla="*/ 11030 h 11030"/>
              <a:gd name="connsiteX3" fmla="*/ 0 w 10045"/>
              <a:gd name="connsiteY3" fmla="*/ 11030 h 11030"/>
              <a:gd name="connsiteX4" fmla="*/ 72 w 10045"/>
              <a:gd name="connsiteY4" fmla="*/ 2159 h 11030"/>
              <a:gd name="connsiteX0" fmla="*/ 31 w 10045"/>
              <a:gd name="connsiteY0" fmla="*/ 10299 h 11301"/>
              <a:gd name="connsiteX1" fmla="*/ 10041 w 10045"/>
              <a:gd name="connsiteY1" fmla="*/ 0 h 11301"/>
              <a:gd name="connsiteX2" fmla="*/ 10000 w 10045"/>
              <a:gd name="connsiteY2" fmla="*/ 11030 h 11301"/>
              <a:gd name="connsiteX3" fmla="*/ 0 w 10045"/>
              <a:gd name="connsiteY3" fmla="*/ 11030 h 11301"/>
              <a:gd name="connsiteX4" fmla="*/ 31 w 10045"/>
              <a:gd name="connsiteY4" fmla="*/ 10299 h 11301"/>
              <a:gd name="connsiteX0" fmla="*/ 31 w 10007"/>
              <a:gd name="connsiteY0" fmla="*/ 8035 h 9037"/>
              <a:gd name="connsiteX1" fmla="*/ 10000 w 10007"/>
              <a:gd name="connsiteY1" fmla="*/ 0 h 9037"/>
              <a:gd name="connsiteX2" fmla="*/ 10000 w 10007"/>
              <a:gd name="connsiteY2" fmla="*/ 8766 h 9037"/>
              <a:gd name="connsiteX3" fmla="*/ 0 w 10007"/>
              <a:gd name="connsiteY3" fmla="*/ 8766 h 9037"/>
              <a:gd name="connsiteX4" fmla="*/ 31 w 10007"/>
              <a:gd name="connsiteY4" fmla="*/ 8035 h 9037"/>
              <a:gd name="connsiteX0" fmla="*/ 134 w 10000"/>
              <a:gd name="connsiteY0" fmla="*/ 2550 h 9700"/>
              <a:gd name="connsiteX1" fmla="*/ 9993 w 10000"/>
              <a:gd name="connsiteY1" fmla="*/ 0 h 9700"/>
              <a:gd name="connsiteX2" fmla="*/ 9993 w 10000"/>
              <a:gd name="connsiteY2" fmla="*/ 9700 h 9700"/>
              <a:gd name="connsiteX3" fmla="*/ 0 w 10000"/>
              <a:gd name="connsiteY3" fmla="*/ 9700 h 9700"/>
              <a:gd name="connsiteX4" fmla="*/ 134 w 10000"/>
              <a:gd name="connsiteY4" fmla="*/ 2550 h 9700"/>
              <a:gd name="connsiteX0" fmla="*/ 134 w 10000"/>
              <a:gd name="connsiteY0" fmla="*/ 2397 h 10000"/>
              <a:gd name="connsiteX1" fmla="*/ 9993 w 10000"/>
              <a:gd name="connsiteY1" fmla="*/ 0 h 10000"/>
              <a:gd name="connsiteX2" fmla="*/ 9993 w 10000"/>
              <a:gd name="connsiteY2" fmla="*/ 10000 h 10000"/>
              <a:gd name="connsiteX3" fmla="*/ 0 w 10000"/>
              <a:gd name="connsiteY3" fmla="*/ 10000 h 10000"/>
              <a:gd name="connsiteX4" fmla="*/ 134 w 10000"/>
              <a:gd name="connsiteY4" fmla="*/ 2397 h 10000"/>
              <a:gd name="connsiteX0" fmla="*/ 134 w 10000"/>
              <a:gd name="connsiteY0" fmla="*/ 2075 h 10000"/>
              <a:gd name="connsiteX1" fmla="*/ 9993 w 10000"/>
              <a:gd name="connsiteY1" fmla="*/ 0 h 10000"/>
              <a:gd name="connsiteX2" fmla="*/ 9993 w 10000"/>
              <a:gd name="connsiteY2" fmla="*/ 10000 h 10000"/>
              <a:gd name="connsiteX3" fmla="*/ 0 w 10000"/>
              <a:gd name="connsiteY3" fmla="*/ 10000 h 10000"/>
              <a:gd name="connsiteX4" fmla="*/ 134 w 10000"/>
              <a:gd name="connsiteY4" fmla="*/ 2075 h 10000"/>
              <a:gd name="connsiteX0" fmla="*/ 0 w 22952"/>
              <a:gd name="connsiteY0" fmla="*/ 4084 h 10000"/>
              <a:gd name="connsiteX1" fmla="*/ 22945 w 22952"/>
              <a:gd name="connsiteY1" fmla="*/ 0 h 10000"/>
              <a:gd name="connsiteX2" fmla="*/ 22945 w 22952"/>
              <a:gd name="connsiteY2" fmla="*/ 10000 h 10000"/>
              <a:gd name="connsiteX3" fmla="*/ 12952 w 22952"/>
              <a:gd name="connsiteY3" fmla="*/ 10000 h 10000"/>
              <a:gd name="connsiteX4" fmla="*/ 0 w 22952"/>
              <a:gd name="connsiteY4" fmla="*/ 4084 h 10000"/>
              <a:gd name="connsiteX0" fmla="*/ 237 w 23189"/>
              <a:gd name="connsiteY0" fmla="*/ 4084 h 10000"/>
              <a:gd name="connsiteX1" fmla="*/ 23182 w 23189"/>
              <a:gd name="connsiteY1" fmla="*/ 0 h 10000"/>
              <a:gd name="connsiteX2" fmla="*/ 23182 w 23189"/>
              <a:gd name="connsiteY2" fmla="*/ 10000 h 10000"/>
              <a:gd name="connsiteX3" fmla="*/ 0 w 23189"/>
              <a:gd name="connsiteY3" fmla="*/ 8393 h 10000"/>
              <a:gd name="connsiteX4" fmla="*/ 237 w 23189"/>
              <a:gd name="connsiteY4" fmla="*/ 4084 h 10000"/>
              <a:gd name="connsiteX0" fmla="*/ 237 w 23189"/>
              <a:gd name="connsiteY0" fmla="*/ 4084 h 10000"/>
              <a:gd name="connsiteX1" fmla="*/ 23182 w 23189"/>
              <a:gd name="connsiteY1" fmla="*/ 0 h 10000"/>
              <a:gd name="connsiteX2" fmla="*/ 23182 w 23189"/>
              <a:gd name="connsiteY2" fmla="*/ 10000 h 10000"/>
              <a:gd name="connsiteX3" fmla="*/ 0 w 23189"/>
              <a:gd name="connsiteY3" fmla="*/ 8393 h 10000"/>
              <a:gd name="connsiteX4" fmla="*/ 237 w 23189"/>
              <a:gd name="connsiteY4" fmla="*/ 4084 h 10000"/>
              <a:gd name="connsiteX0" fmla="*/ 31 w 22983"/>
              <a:gd name="connsiteY0" fmla="*/ 4084 h 10000"/>
              <a:gd name="connsiteX1" fmla="*/ 22976 w 22983"/>
              <a:gd name="connsiteY1" fmla="*/ 0 h 10000"/>
              <a:gd name="connsiteX2" fmla="*/ 22976 w 22983"/>
              <a:gd name="connsiteY2" fmla="*/ 10000 h 10000"/>
              <a:gd name="connsiteX3" fmla="*/ 0 w 22983"/>
              <a:gd name="connsiteY3" fmla="*/ 8554 h 10000"/>
              <a:gd name="connsiteX4" fmla="*/ 31 w 22983"/>
              <a:gd name="connsiteY4" fmla="*/ 4084 h 10000"/>
              <a:gd name="connsiteX0" fmla="*/ 31 w 22983"/>
              <a:gd name="connsiteY0" fmla="*/ 4084 h 13294"/>
              <a:gd name="connsiteX1" fmla="*/ 22976 w 22983"/>
              <a:gd name="connsiteY1" fmla="*/ 0 h 13294"/>
              <a:gd name="connsiteX2" fmla="*/ 22976 w 22983"/>
              <a:gd name="connsiteY2" fmla="*/ 13294 h 13294"/>
              <a:gd name="connsiteX3" fmla="*/ 0 w 22983"/>
              <a:gd name="connsiteY3" fmla="*/ 8554 h 13294"/>
              <a:gd name="connsiteX4" fmla="*/ 31 w 22983"/>
              <a:gd name="connsiteY4" fmla="*/ 4084 h 13294"/>
              <a:gd name="connsiteX0" fmla="*/ 31 w 22983"/>
              <a:gd name="connsiteY0" fmla="*/ 4731 h 13941"/>
              <a:gd name="connsiteX1" fmla="*/ 18258 w 22983"/>
              <a:gd name="connsiteY1" fmla="*/ 2745 h 13941"/>
              <a:gd name="connsiteX2" fmla="*/ 22976 w 22983"/>
              <a:gd name="connsiteY2" fmla="*/ 647 h 13941"/>
              <a:gd name="connsiteX3" fmla="*/ 22976 w 22983"/>
              <a:gd name="connsiteY3" fmla="*/ 13941 h 13941"/>
              <a:gd name="connsiteX4" fmla="*/ 0 w 22983"/>
              <a:gd name="connsiteY4" fmla="*/ 9201 h 13941"/>
              <a:gd name="connsiteX5" fmla="*/ 31 w 22983"/>
              <a:gd name="connsiteY5" fmla="*/ 4731 h 13941"/>
              <a:gd name="connsiteX0" fmla="*/ 31 w 22983"/>
              <a:gd name="connsiteY0" fmla="*/ 4731 h 13941"/>
              <a:gd name="connsiteX1" fmla="*/ 18258 w 22983"/>
              <a:gd name="connsiteY1" fmla="*/ 2745 h 13941"/>
              <a:gd name="connsiteX2" fmla="*/ 22976 w 22983"/>
              <a:gd name="connsiteY2" fmla="*/ 647 h 13941"/>
              <a:gd name="connsiteX3" fmla="*/ 22976 w 22983"/>
              <a:gd name="connsiteY3" fmla="*/ 13941 h 13941"/>
              <a:gd name="connsiteX4" fmla="*/ 18448 w 22983"/>
              <a:gd name="connsiteY4" fmla="*/ 11422 h 13941"/>
              <a:gd name="connsiteX5" fmla="*/ 0 w 22983"/>
              <a:gd name="connsiteY5" fmla="*/ 9201 h 13941"/>
              <a:gd name="connsiteX6" fmla="*/ 31 w 22983"/>
              <a:gd name="connsiteY6" fmla="*/ 4731 h 13941"/>
              <a:gd name="connsiteX0" fmla="*/ 31 w 22983"/>
              <a:gd name="connsiteY0" fmla="*/ 4731 h 13941"/>
              <a:gd name="connsiteX1" fmla="*/ 18258 w 22983"/>
              <a:gd name="connsiteY1" fmla="*/ 2745 h 13941"/>
              <a:gd name="connsiteX2" fmla="*/ 22976 w 22983"/>
              <a:gd name="connsiteY2" fmla="*/ 647 h 13941"/>
              <a:gd name="connsiteX3" fmla="*/ 22976 w 22983"/>
              <a:gd name="connsiteY3" fmla="*/ 13941 h 13941"/>
              <a:gd name="connsiteX4" fmla="*/ 18258 w 22983"/>
              <a:gd name="connsiteY4" fmla="*/ 10860 h 13941"/>
              <a:gd name="connsiteX5" fmla="*/ 0 w 22983"/>
              <a:gd name="connsiteY5" fmla="*/ 9201 h 13941"/>
              <a:gd name="connsiteX6" fmla="*/ 31 w 22983"/>
              <a:gd name="connsiteY6" fmla="*/ 4731 h 13941"/>
              <a:gd name="connsiteX0" fmla="*/ 582 w 23534"/>
              <a:gd name="connsiteY0" fmla="*/ 4723 h 13933"/>
              <a:gd name="connsiteX1" fmla="*/ 1604 w 23534"/>
              <a:gd name="connsiteY1" fmla="*/ 5147 h 13933"/>
              <a:gd name="connsiteX2" fmla="*/ 18809 w 23534"/>
              <a:gd name="connsiteY2" fmla="*/ 2737 h 13933"/>
              <a:gd name="connsiteX3" fmla="*/ 23527 w 23534"/>
              <a:gd name="connsiteY3" fmla="*/ 639 h 13933"/>
              <a:gd name="connsiteX4" fmla="*/ 23527 w 23534"/>
              <a:gd name="connsiteY4" fmla="*/ 13933 h 13933"/>
              <a:gd name="connsiteX5" fmla="*/ 18809 w 23534"/>
              <a:gd name="connsiteY5" fmla="*/ 10852 h 13933"/>
              <a:gd name="connsiteX6" fmla="*/ 551 w 23534"/>
              <a:gd name="connsiteY6" fmla="*/ 9193 h 13933"/>
              <a:gd name="connsiteX7" fmla="*/ 582 w 23534"/>
              <a:gd name="connsiteY7" fmla="*/ 4723 h 13933"/>
              <a:gd name="connsiteX0" fmla="*/ 582 w 23534"/>
              <a:gd name="connsiteY0" fmla="*/ 4723 h 13933"/>
              <a:gd name="connsiteX1" fmla="*/ 1604 w 23534"/>
              <a:gd name="connsiteY1" fmla="*/ 5147 h 13933"/>
              <a:gd name="connsiteX2" fmla="*/ 18809 w 23534"/>
              <a:gd name="connsiteY2" fmla="*/ 2737 h 13933"/>
              <a:gd name="connsiteX3" fmla="*/ 23527 w 23534"/>
              <a:gd name="connsiteY3" fmla="*/ 639 h 13933"/>
              <a:gd name="connsiteX4" fmla="*/ 23527 w 23534"/>
              <a:gd name="connsiteY4" fmla="*/ 13933 h 13933"/>
              <a:gd name="connsiteX5" fmla="*/ 18809 w 23534"/>
              <a:gd name="connsiteY5" fmla="*/ 10852 h 13933"/>
              <a:gd name="connsiteX6" fmla="*/ 592 w 23534"/>
              <a:gd name="connsiteY6" fmla="*/ 8843 h 13933"/>
              <a:gd name="connsiteX7" fmla="*/ 551 w 23534"/>
              <a:gd name="connsiteY7" fmla="*/ 9193 h 13933"/>
              <a:gd name="connsiteX8" fmla="*/ 582 w 23534"/>
              <a:gd name="connsiteY8" fmla="*/ 4723 h 13933"/>
              <a:gd name="connsiteX0" fmla="*/ 465 w 23607"/>
              <a:gd name="connsiteY0" fmla="*/ 6009 h 13933"/>
              <a:gd name="connsiteX1" fmla="*/ 1677 w 23607"/>
              <a:gd name="connsiteY1" fmla="*/ 5147 h 13933"/>
              <a:gd name="connsiteX2" fmla="*/ 18882 w 23607"/>
              <a:gd name="connsiteY2" fmla="*/ 2737 h 13933"/>
              <a:gd name="connsiteX3" fmla="*/ 23600 w 23607"/>
              <a:gd name="connsiteY3" fmla="*/ 639 h 13933"/>
              <a:gd name="connsiteX4" fmla="*/ 23600 w 23607"/>
              <a:gd name="connsiteY4" fmla="*/ 13933 h 13933"/>
              <a:gd name="connsiteX5" fmla="*/ 18882 w 23607"/>
              <a:gd name="connsiteY5" fmla="*/ 10852 h 13933"/>
              <a:gd name="connsiteX6" fmla="*/ 665 w 23607"/>
              <a:gd name="connsiteY6" fmla="*/ 8843 h 13933"/>
              <a:gd name="connsiteX7" fmla="*/ 624 w 23607"/>
              <a:gd name="connsiteY7" fmla="*/ 9193 h 13933"/>
              <a:gd name="connsiteX8" fmla="*/ 465 w 23607"/>
              <a:gd name="connsiteY8" fmla="*/ 6009 h 1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07" h="13933">
                <a:moveTo>
                  <a:pt x="465" y="6009"/>
                </a:moveTo>
                <a:cubicBezTo>
                  <a:pt x="704" y="5187"/>
                  <a:pt x="-1361" y="5478"/>
                  <a:pt x="1677" y="5147"/>
                </a:cubicBezTo>
                <a:cubicBezTo>
                  <a:pt x="4715" y="4816"/>
                  <a:pt x="15292" y="3341"/>
                  <a:pt x="18882" y="2737"/>
                </a:cubicBezTo>
                <a:cubicBezTo>
                  <a:pt x="22472" y="2133"/>
                  <a:pt x="22856" y="-1428"/>
                  <a:pt x="23600" y="639"/>
                </a:cubicBezTo>
                <a:cubicBezTo>
                  <a:pt x="23627" y="4441"/>
                  <a:pt x="23573" y="10131"/>
                  <a:pt x="23600" y="13933"/>
                </a:cubicBezTo>
                <a:cubicBezTo>
                  <a:pt x="22049" y="13602"/>
                  <a:pt x="20433" y="11183"/>
                  <a:pt x="18882" y="10852"/>
                </a:cubicBezTo>
                <a:cubicBezTo>
                  <a:pt x="13337" y="10370"/>
                  <a:pt x="6210" y="9325"/>
                  <a:pt x="665" y="8843"/>
                </a:cubicBezTo>
                <a:cubicBezTo>
                  <a:pt x="651" y="8960"/>
                  <a:pt x="638" y="9076"/>
                  <a:pt x="624" y="9193"/>
                </a:cubicBezTo>
                <a:cubicBezTo>
                  <a:pt x="693" y="5598"/>
                  <a:pt x="396" y="10407"/>
                  <a:pt x="465" y="6009"/>
                </a:cubicBezTo>
                <a:close/>
              </a:path>
            </a:pathLst>
          </a:custGeom>
          <a:pattFill prst="smCheck">
            <a:fgClr>
              <a:srgbClr val="C00000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170" tIns="57086" rIns="114170" bIns="57086" anchor="ctr"/>
          <a:lstStyle/>
          <a:p>
            <a:pPr algn="ctr" defTabSz="11116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40" dirty="0">
              <a:solidFill>
                <a:prstClr val="white"/>
              </a:solidFill>
            </a:endParaRPr>
          </a:p>
        </p:txBody>
      </p:sp>
      <p:sp>
        <p:nvSpPr>
          <p:cNvPr id="40" name="Блок-схема: ручной ввод 2"/>
          <p:cNvSpPr/>
          <p:nvPr/>
        </p:nvSpPr>
        <p:spPr>
          <a:xfrm rot="16200000">
            <a:off x="5403720" y="3244461"/>
            <a:ext cx="4431971" cy="205924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328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3280 h 10000"/>
              <a:gd name="connsiteX0" fmla="*/ 0 w 10000"/>
              <a:gd name="connsiteY0" fmla="*/ 225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250 h 10000"/>
              <a:gd name="connsiteX0" fmla="*/ 208 w 10000"/>
              <a:gd name="connsiteY0" fmla="*/ 109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08 w 10000"/>
              <a:gd name="connsiteY4" fmla="*/ 1095 h 10000"/>
              <a:gd name="connsiteX0" fmla="*/ 74 w 10000"/>
              <a:gd name="connsiteY0" fmla="*/ 164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74 w 10000"/>
              <a:gd name="connsiteY4" fmla="*/ 1645 h 10000"/>
              <a:gd name="connsiteX0" fmla="*/ 74 w 10000"/>
              <a:gd name="connsiteY0" fmla="*/ 1063 h 9418"/>
              <a:gd name="connsiteX1" fmla="*/ 9918 w 10000"/>
              <a:gd name="connsiteY1" fmla="*/ 0 h 9418"/>
              <a:gd name="connsiteX2" fmla="*/ 10000 w 10000"/>
              <a:gd name="connsiteY2" fmla="*/ 9418 h 9418"/>
              <a:gd name="connsiteX3" fmla="*/ 0 w 10000"/>
              <a:gd name="connsiteY3" fmla="*/ 9418 h 9418"/>
              <a:gd name="connsiteX4" fmla="*/ 74 w 10000"/>
              <a:gd name="connsiteY4" fmla="*/ 1063 h 9418"/>
              <a:gd name="connsiteX0" fmla="*/ 15 w 10064"/>
              <a:gd name="connsiteY0" fmla="*/ 1953 h 10000"/>
              <a:gd name="connsiteX1" fmla="*/ 9982 w 10064"/>
              <a:gd name="connsiteY1" fmla="*/ 0 h 10000"/>
              <a:gd name="connsiteX2" fmla="*/ 10064 w 10064"/>
              <a:gd name="connsiteY2" fmla="*/ 10000 h 10000"/>
              <a:gd name="connsiteX3" fmla="*/ 64 w 10064"/>
              <a:gd name="connsiteY3" fmla="*/ 10000 h 10000"/>
              <a:gd name="connsiteX4" fmla="*/ 15 w 10064"/>
              <a:gd name="connsiteY4" fmla="*/ 1953 h 10000"/>
              <a:gd name="connsiteX0" fmla="*/ 13 w 10103"/>
              <a:gd name="connsiteY0" fmla="*/ 1644 h 10000"/>
              <a:gd name="connsiteX1" fmla="*/ 10021 w 10103"/>
              <a:gd name="connsiteY1" fmla="*/ 0 h 10000"/>
              <a:gd name="connsiteX2" fmla="*/ 10103 w 10103"/>
              <a:gd name="connsiteY2" fmla="*/ 10000 h 10000"/>
              <a:gd name="connsiteX3" fmla="*/ 103 w 10103"/>
              <a:gd name="connsiteY3" fmla="*/ 10000 h 10000"/>
              <a:gd name="connsiteX4" fmla="*/ 13 w 10103"/>
              <a:gd name="connsiteY4" fmla="*/ 1644 h 10000"/>
              <a:gd name="connsiteX0" fmla="*/ 13 w 10103"/>
              <a:gd name="connsiteY0" fmla="*/ 408 h 10000"/>
              <a:gd name="connsiteX1" fmla="*/ 10021 w 10103"/>
              <a:gd name="connsiteY1" fmla="*/ 0 h 10000"/>
              <a:gd name="connsiteX2" fmla="*/ 10103 w 10103"/>
              <a:gd name="connsiteY2" fmla="*/ 10000 h 10000"/>
              <a:gd name="connsiteX3" fmla="*/ 103 w 10103"/>
              <a:gd name="connsiteY3" fmla="*/ 10000 h 10000"/>
              <a:gd name="connsiteX4" fmla="*/ 13 w 10103"/>
              <a:gd name="connsiteY4" fmla="*/ 408 h 10000"/>
              <a:gd name="connsiteX0" fmla="*/ 20 w 10028"/>
              <a:gd name="connsiteY0" fmla="*/ 0 h 10107"/>
              <a:gd name="connsiteX1" fmla="*/ 9946 w 10028"/>
              <a:gd name="connsiteY1" fmla="*/ 107 h 10107"/>
              <a:gd name="connsiteX2" fmla="*/ 10028 w 10028"/>
              <a:gd name="connsiteY2" fmla="*/ 10107 h 10107"/>
              <a:gd name="connsiteX3" fmla="*/ 28 w 10028"/>
              <a:gd name="connsiteY3" fmla="*/ 10107 h 10107"/>
              <a:gd name="connsiteX4" fmla="*/ 20 w 10028"/>
              <a:gd name="connsiteY4" fmla="*/ 0 h 10107"/>
              <a:gd name="connsiteX0" fmla="*/ 20 w 10073"/>
              <a:gd name="connsiteY0" fmla="*/ 923 h 11030"/>
              <a:gd name="connsiteX1" fmla="*/ 10069 w 10073"/>
              <a:gd name="connsiteY1" fmla="*/ 0 h 11030"/>
              <a:gd name="connsiteX2" fmla="*/ 10028 w 10073"/>
              <a:gd name="connsiteY2" fmla="*/ 11030 h 11030"/>
              <a:gd name="connsiteX3" fmla="*/ 28 w 10073"/>
              <a:gd name="connsiteY3" fmla="*/ 11030 h 11030"/>
              <a:gd name="connsiteX4" fmla="*/ 20 w 10073"/>
              <a:gd name="connsiteY4" fmla="*/ 923 h 11030"/>
              <a:gd name="connsiteX0" fmla="*/ 72 w 10045"/>
              <a:gd name="connsiteY0" fmla="*/ 2159 h 11030"/>
              <a:gd name="connsiteX1" fmla="*/ 10041 w 10045"/>
              <a:gd name="connsiteY1" fmla="*/ 0 h 11030"/>
              <a:gd name="connsiteX2" fmla="*/ 10000 w 10045"/>
              <a:gd name="connsiteY2" fmla="*/ 11030 h 11030"/>
              <a:gd name="connsiteX3" fmla="*/ 0 w 10045"/>
              <a:gd name="connsiteY3" fmla="*/ 11030 h 11030"/>
              <a:gd name="connsiteX4" fmla="*/ 72 w 10045"/>
              <a:gd name="connsiteY4" fmla="*/ 2159 h 11030"/>
              <a:gd name="connsiteX0" fmla="*/ 31 w 10045"/>
              <a:gd name="connsiteY0" fmla="*/ 10299 h 11301"/>
              <a:gd name="connsiteX1" fmla="*/ 10041 w 10045"/>
              <a:gd name="connsiteY1" fmla="*/ 0 h 11301"/>
              <a:gd name="connsiteX2" fmla="*/ 10000 w 10045"/>
              <a:gd name="connsiteY2" fmla="*/ 11030 h 11301"/>
              <a:gd name="connsiteX3" fmla="*/ 0 w 10045"/>
              <a:gd name="connsiteY3" fmla="*/ 11030 h 11301"/>
              <a:gd name="connsiteX4" fmla="*/ 31 w 10045"/>
              <a:gd name="connsiteY4" fmla="*/ 10299 h 11301"/>
              <a:gd name="connsiteX0" fmla="*/ 31 w 10007"/>
              <a:gd name="connsiteY0" fmla="*/ 8035 h 9037"/>
              <a:gd name="connsiteX1" fmla="*/ 10000 w 10007"/>
              <a:gd name="connsiteY1" fmla="*/ 0 h 9037"/>
              <a:gd name="connsiteX2" fmla="*/ 10000 w 10007"/>
              <a:gd name="connsiteY2" fmla="*/ 8766 h 9037"/>
              <a:gd name="connsiteX3" fmla="*/ 0 w 10007"/>
              <a:gd name="connsiteY3" fmla="*/ 8766 h 9037"/>
              <a:gd name="connsiteX4" fmla="*/ 31 w 10007"/>
              <a:gd name="connsiteY4" fmla="*/ 8035 h 9037"/>
              <a:gd name="connsiteX0" fmla="*/ 134 w 10000"/>
              <a:gd name="connsiteY0" fmla="*/ 2550 h 9700"/>
              <a:gd name="connsiteX1" fmla="*/ 9993 w 10000"/>
              <a:gd name="connsiteY1" fmla="*/ 0 h 9700"/>
              <a:gd name="connsiteX2" fmla="*/ 9993 w 10000"/>
              <a:gd name="connsiteY2" fmla="*/ 9700 h 9700"/>
              <a:gd name="connsiteX3" fmla="*/ 0 w 10000"/>
              <a:gd name="connsiteY3" fmla="*/ 9700 h 9700"/>
              <a:gd name="connsiteX4" fmla="*/ 134 w 10000"/>
              <a:gd name="connsiteY4" fmla="*/ 2550 h 9700"/>
              <a:gd name="connsiteX0" fmla="*/ 134 w 10000"/>
              <a:gd name="connsiteY0" fmla="*/ 2397 h 10000"/>
              <a:gd name="connsiteX1" fmla="*/ 9993 w 10000"/>
              <a:gd name="connsiteY1" fmla="*/ 0 h 10000"/>
              <a:gd name="connsiteX2" fmla="*/ 9993 w 10000"/>
              <a:gd name="connsiteY2" fmla="*/ 10000 h 10000"/>
              <a:gd name="connsiteX3" fmla="*/ 0 w 10000"/>
              <a:gd name="connsiteY3" fmla="*/ 10000 h 10000"/>
              <a:gd name="connsiteX4" fmla="*/ 134 w 10000"/>
              <a:gd name="connsiteY4" fmla="*/ 2397 h 10000"/>
              <a:gd name="connsiteX0" fmla="*/ 134 w 10000"/>
              <a:gd name="connsiteY0" fmla="*/ 2075 h 10000"/>
              <a:gd name="connsiteX1" fmla="*/ 9993 w 10000"/>
              <a:gd name="connsiteY1" fmla="*/ 0 h 10000"/>
              <a:gd name="connsiteX2" fmla="*/ 9993 w 10000"/>
              <a:gd name="connsiteY2" fmla="*/ 10000 h 10000"/>
              <a:gd name="connsiteX3" fmla="*/ 0 w 10000"/>
              <a:gd name="connsiteY3" fmla="*/ 10000 h 10000"/>
              <a:gd name="connsiteX4" fmla="*/ 134 w 10000"/>
              <a:gd name="connsiteY4" fmla="*/ 2075 h 10000"/>
              <a:gd name="connsiteX0" fmla="*/ 0 w 22952"/>
              <a:gd name="connsiteY0" fmla="*/ 4084 h 10000"/>
              <a:gd name="connsiteX1" fmla="*/ 22945 w 22952"/>
              <a:gd name="connsiteY1" fmla="*/ 0 h 10000"/>
              <a:gd name="connsiteX2" fmla="*/ 22945 w 22952"/>
              <a:gd name="connsiteY2" fmla="*/ 10000 h 10000"/>
              <a:gd name="connsiteX3" fmla="*/ 12952 w 22952"/>
              <a:gd name="connsiteY3" fmla="*/ 10000 h 10000"/>
              <a:gd name="connsiteX4" fmla="*/ 0 w 22952"/>
              <a:gd name="connsiteY4" fmla="*/ 4084 h 10000"/>
              <a:gd name="connsiteX0" fmla="*/ 237 w 23189"/>
              <a:gd name="connsiteY0" fmla="*/ 4084 h 10000"/>
              <a:gd name="connsiteX1" fmla="*/ 23182 w 23189"/>
              <a:gd name="connsiteY1" fmla="*/ 0 h 10000"/>
              <a:gd name="connsiteX2" fmla="*/ 23182 w 23189"/>
              <a:gd name="connsiteY2" fmla="*/ 10000 h 10000"/>
              <a:gd name="connsiteX3" fmla="*/ 0 w 23189"/>
              <a:gd name="connsiteY3" fmla="*/ 8393 h 10000"/>
              <a:gd name="connsiteX4" fmla="*/ 237 w 23189"/>
              <a:gd name="connsiteY4" fmla="*/ 4084 h 10000"/>
              <a:gd name="connsiteX0" fmla="*/ 237 w 23189"/>
              <a:gd name="connsiteY0" fmla="*/ 4084 h 10000"/>
              <a:gd name="connsiteX1" fmla="*/ 23182 w 23189"/>
              <a:gd name="connsiteY1" fmla="*/ 0 h 10000"/>
              <a:gd name="connsiteX2" fmla="*/ 23182 w 23189"/>
              <a:gd name="connsiteY2" fmla="*/ 10000 h 10000"/>
              <a:gd name="connsiteX3" fmla="*/ 0 w 23189"/>
              <a:gd name="connsiteY3" fmla="*/ 8393 h 10000"/>
              <a:gd name="connsiteX4" fmla="*/ 237 w 23189"/>
              <a:gd name="connsiteY4" fmla="*/ 4084 h 10000"/>
              <a:gd name="connsiteX0" fmla="*/ 31 w 22983"/>
              <a:gd name="connsiteY0" fmla="*/ 4084 h 10000"/>
              <a:gd name="connsiteX1" fmla="*/ 22976 w 22983"/>
              <a:gd name="connsiteY1" fmla="*/ 0 h 10000"/>
              <a:gd name="connsiteX2" fmla="*/ 22976 w 22983"/>
              <a:gd name="connsiteY2" fmla="*/ 10000 h 10000"/>
              <a:gd name="connsiteX3" fmla="*/ 0 w 22983"/>
              <a:gd name="connsiteY3" fmla="*/ 8554 h 10000"/>
              <a:gd name="connsiteX4" fmla="*/ 31 w 22983"/>
              <a:gd name="connsiteY4" fmla="*/ 4084 h 10000"/>
              <a:gd name="connsiteX0" fmla="*/ 31 w 22983"/>
              <a:gd name="connsiteY0" fmla="*/ 4084 h 13294"/>
              <a:gd name="connsiteX1" fmla="*/ 22976 w 22983"/>
              <a:gd name="connsiteY1" fmla="*/ 0 h 13294"/>
              <a:gd name="connsiteX2" fmla="*/ 22976 w 22983"/>
              <a:gd name="connsiteY2" fmla="*/ 13294 h 13294"/>
              <a:gd name="connsiteX3" fmla="*/ 0 w 22983"/>
              <a:gd name="connsiteY3" fmla="*/ 8554 h 13294"/>
              <a:gd name="connsiteX4" fmla="*/ 31 w 22983"/>
              <a:gd name="connsiteY4" fmla="*/ 4084 h 13294"/>
              <a:gd name="connsiteX0" fmla="*/ 31 w 22983"/>
              <a:gd name="connsiteY0" fmla="*/ 4731 h 13941"/>
              <a:gd name="connsiteX1" fmla="*/ 18258 w 22983"/>
              <a:gd name="connsiteY1" fmla="*/ 2745 h 13941"/>
              <a:gd name="connsiteX2" fmla="*/ 22976 w 22983"/>
              <a:gd name="connsiteY2" fmla="*/ 647 h 13941"/>
              <a:gd name="connsiteX3" fmla="*/ 22976 w 22983"/>
              <a:gd name="connsiteY3" fmla="*/ 13941 h 13941"/>
              <a:gd name="connsiteX4" fmla="*/ 0 w 22983"/>
              <a:gd name="connsiteY4" fmla="*/ 9201 h 13941"/>
              <a:gd name="connsiteX5" fmla="*/ 31 w 22983"/>
              <a:gd name="connsiteY5" fmla="*/ 4731 h 13941"/>
              <a:gd name="connsiteX0" fmla="*/ 31 w 22983"/>
              <a:gd name="connsiteY0" fmla="*/ 4731 h 13941"/>
              <a:gd name="connsiteX1" fmla="*/ 18258 w 22983"/>
              <a:gd name="connsiteY1" fmla="*/ 2745 h 13941"/>
              <a:gd name="connsiteX2" fmla="*/ 22976 w 22983"/>
              <a:gd name="connsiteY2" fmla="*/ 647 h 13941"/>
              <a:gd name="connsiteX3" fmla="*/ 22976 w 22983"/>
              <a:gd name="connsiteY3" fmla="*/ 13941 h 13941"/>
              <a:gd name="connsiteX4" fmla="*/ 18448 w 22983"/>
              <a:gd name="connsiteY4" fmla="*/ 11422 h 13941"/>
              <a:gd name="connsiteX5" fmla="*/ 0 w 22983"/>
              <a:gd name="connsiteY5" fmla="*/ 9201 h 13941"/>
              <a:gd name="connsiteX6" fmla="*/ 31 w 22983"/>
              <a:gd name="connsiteY6" fmla="*/ 4731 h 13941"/>
              <a:gd name="connsiteX0" fmla="*/ 31 w 22983"/>
              <a:gd name="connsiteY0" fmla="*/ 4731 h 13941"/>
              <a:gd name="connsiteX1" fmla="*/ 18258 w 22983"/>
              <a:gd name="connsiteY1" fmla="*/ 2745 h 13941"/>
              <a:gd name="connsiteX2" fmla="*/ 22976 w 22983"/>
              <a:gd name="connsiteY2" fmla="*/ 647 h 13941"/>
              <a:gd name="connsiteX3" fmla="*/ 22976 w 22983"/>
              <a:gd name="connsiteY3" fmla="*/ 13941 h 13941"/>
              <a:gd name="connsiteX4" fmla="*/ 18258 w 22983"/>
              <a:gd name="connsiteY4" fmla="*/ 10860 h 13941"/>
              <a:gd name="connsiteX5" fmla="*/ 0 w 22983"/>
              <a:gd name="connsiteY5" fmla="*/ 9201 h 13941"/>
              <a:gd name="connsiteX6" fmla="*/ 31 w 22983"/>
              <a:gd name="connsiteY6" fmla="*/ 4731 h 13941"/>
              <a:gd name="connsiteX0" fmla="*/ 582 w 23534"/>
              <a:gd name="connsiteY0" fmla="*/ 4723 h 13933"/>
              <a:gd name="connsiteX1" fmla="*/ 1604 w 23534"/>
              <a:gd name="connsiteY1" fmla="*/ 5147 h 13933"/>
              <a:gd name="connsiteX2" fmla="*/ 18809 w 23534"/>
              <a:gd name="connsiteY2" fmla="*/ 2737 h 13933"/>
              <a:gd name="connsiteX3" fmla="*/ 23527 w 23534"/>
              <a:gd name="connsiteY3" fmla="*/ 639 h 13933"/>
              <a:gd name="connsiteX4" fmla="*/ 23527 w 23534"/>
              <a:gd name="connsiteY4" fmla="*/ 13933 h 13933"/>
              <a:gd name="connsiteX5" fmla="*/ 18809 w 23534"/>
              <a:gd name="connsiteY5" fmla="*/ 10852 h 13933"/>
              <a:gd name="connsiteX6" fmla="*/ 551 w 23534"/>
              <a:gd name="connsiteY6" fmla="*/ 9193 h 13933"/>
              <a:gd name="connsiteX7" fmla="*/ 582 w 23534"/>
              <a:gd name="connsiteY7" fmla="*/ 4723 h 13933"/>
              <a:gd name="connsiteX0" fmla="*/ 582 w 23534"/>
              <a:gd name="connsiteY0" fmla="*/ 4723 h 13933"/>
              <a:gd name="connsiteX1" fmla="*/ 1604 w 23534"/>
              <a:gd name="connsiteY1" fmla="*/ 5147 h 13933"/>
              <a:gd name="connsiteX2" fmla="*/ 18809 w 23534"/>
              <a:gd name="connsiteY2" fmla="*/ 2737 h 13933"/>
              <a:gd name="connsiteX3" fmla="*/ 23527 w 23534"/>
              <a:gd name="connsiteY3" fmla="*/ 639 h 13933"/>
              <a:gd name="connsiteX4" fmla="*/ 23527 w 23534"/>
              <a:gd name="connsiteY4" fmla="*/ 13933 h 13933"/>
              <a:gd name="connsiteX5" fmla="*/ 18809 w 23534"/>
              <a:gd name="connsiteY5" fmla="*/ 10852 h 13933"/>
              <a:gd name="connsiteX6" fmla="*/ 592 w 23534"/>
              <a:gd name="connsiteY6" fmla="*/ 8843 h 13933"/>
              <a:gd name="connsiteX7" fmla="*/ 551 w 23534"/>
              <a:gd name="connsiteY7" fmla="*/ 9193 h 13933"/>
              <a:gd name="connsiteX8" fmla="*/ 582 w 23534"/>
              <a:gd name="connsiteY8" fmla="*/ 4723 h 13933"/>
              <a:gd name="connsiteX0" fmla="*/ 465 w 23607"/>
              <a:gd name="connsiteY0" fmla="*/ 6009 h 13933"/>
              <a:gd name="connsiteX1" fmla="*/ 1677 w 23607"/>
              <a:gd name="connsiteY1" fmla="*/ 5147 h 13933"/>
              <a:gd name="connsiteX2" fmla="*/ 18882 w 23607"/>
              <a:gd name="connsiteY2" fmla="*/ 2737 h 13933"/>
              <a:gd name="connsiteX3" fmla="*/ 23600 w 23607"/>
              <a:gd name="connsiteY3" fmla="*/ 639 h 13933"/>
              <a:gd name="connsiteX4" fmla="*/ 23600 w 23607"/>
              <a:gd name="connsiteY4" fmla="*/ 13933 h 13933"/>
              <a:gd name="connsiteX5" fmla="*/ 18882 w 23607"/>
              <a:gd name="connsiteY5" fmla="*/ 10852 h 13933"/>
              <a:gd name="connsiteX6" fmla="*/ 665 w 23607"/>
              <a:gd name="connsiteY6" fmla="*/ 8843 h 13933"/>
              <a:gd name="connsiteX7" fmla="*/ 624 w 23607"/>
              <a:gd name="connsiteY7" fmla="*/ 9193 h 13933"/>
              <a:gd name="connsiteX8" fmla="*/ 465 w 23607"/>
              <a:gd name="connsiteY8" fmla="*/ 6009 h 1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07" h="13933">
                <a:moveTo>
                  <a:pt x="465" y="6009"/>
                </a:moveTo>
                <a:cubicBezTo>
                  <a:pt x="704" y="5187"/>
                  <a:pt x="-1361" y="5478"/>
                  <a:pt x="1677" y="5147"/>
                </a:cubicBezTo>
                <a:cubicBezTo>
                  <a:pt x="4715" y="4816"/>
                  <a:pt x="15292" y="3341"/>
                  <a:pt x="18882" y="2737"/>
                </a:cubicBezTo>
                <a:cubicBezTo>
                  <a:pt x="22472" y="2133"/>
                  <a:pt x="22856" y="-1428"/>
                  <a:pt x="23600" y="639"/>
                </a:cubicBezTo>
                <a:cubicBezTo>
                  <a:pt x="23627" y="4441"/>
                  <a:pt x="23573" y="10131"/>
                  <a:pt x="23600" y="13933"/>
                </a:cubicBezTo>
                <a:cubicBezTo>
                  <a:pt x="22049" y="13602"/>
                  <a:pt x="20433" y="11183"/>
                  <a:pt x="18882" y="10852"/>
                </a:cubicBezTo>
                <a:cubicBezTo>
                  <a:pt x="13337" y="10370"/>
                  <a:pt x="6210" y="9325"/>
                  <a:pt x="665" y="8843"/>
                </a:cubicBezTo>
                <a:cubicBezTo>
                  <a:pt x="651" y="8960"/>
                  <a:pt x="638" y="9076"/>
                  <a:pt x="624" y="9193"/>
                </a:cubicBezTo>
                <a:cubicBezTo>
                  <a:pt x="693" y="5598"/>
                  <a:pt x="396" y="10407"/>
                  <a:pt x="465" y="6009"/>
                </a:cubicBezTo>
                <a:close/>
              </a:path>
            </a:pathLst>
          </a:custGeom>
          <a:pattFill prst="smCheck">
            <a:fgClr>
              <a:srgbClr val="C00000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170" tIns="57086" rIns="114170" bIns="57086" anchor="ctr"/>
          <a:lstStyle/>
          <a:p>
            <a:pPr algn="ctr" defTabSz="11116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40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5778748" y="852702"/>
            <a:ext cx="3101159" cy="62367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marL="0" marR="0" indent="0" algn="l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3"/>
          <p:cNvSpPr txBox="1">
            <a:spLocks/>
          </p:cNvSpPr>
          <p:nvPr/>
        </p:nvSpPr>
        <p:spPr>
          <a:xfrm>
            <a:off x="626447" y="382112"/>
            <a:ext cx="9196705" cy="7444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104287" tIns="52144" rIns="104287" bIns="52144" rtlCol="0" anchor="ctr">
            <a:noAutofit/>
          </a:bodyPr>
          <a:lstStyle>
            <a:lvl1pPr marL="0" marR="0" indent="0" algn="l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kern="0" dirty="0" smtClean="0">
                <a:solidFill>
                  <a:srgbClr val="0742B9"/>
                </a:solidFill>
                <a:cs typeface="Times New Roman" pitchFamily="18" charset="0"/>
              </a:rPr>
              <a:t>УСН-ОНЛАЙН</a:t>
            </a:r>
            <a:endParaRPr lang="ru-RU" sz="4000" kern="0" dirty="0">
              <a:solidFill>
                <a:srgbClr val="0742B9"/>
              </a:solidFill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49331" y="2700511"/>
            <a:ext cx="4218493" cy="1010437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smtClean="0"/>
              <a:t>1. Ведение </a:t>
            </a:r>
            <a:r>
              <a:rPr lang="ru-RU" sz="2400" b="1" dirty="0"/>
              <a:t>книги учета доходов и расходов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835489" y="1345058"/>
            <a:ext cx="4423754" cy="918698"/>
            <a:chOff x="0" y="260"/>
            <a:chExt cx="4176464" cy="431787"/>
          </a:xfrm>
          <a:scene3d>
            <a:camera prst="orthographicFront"/>
            <a:lightRig rig="flat" dir="t"/>
          </a:scene3d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0" y="260"/>
              <a:ext cx="4176464" cy="43178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1078" y="21338"/>
              <a:ext cx="4134308" cy="38963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dirty="0" smtClean="0"/>
                <a:t>Действующий </a:t>
              </a:r>
              <a:r>
                <a:rPr lang="ru-RU" sz="2400" b="1" dirty="0"/>
                <a:t>порядок исчисления налога</a:t>
              </a: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938119" y="4225548"/>
            <a:ext cx="4218493" cy="13067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/>
              <a:t>2</a:t>
            </a:r>
            <a:r>
              <a:rPr lang="ru-RU" sz="2400" b="1" dirty="0" smtClean="0"/>
              <a:t>. </a:t>
            </a:r>
            <a:r>
              <a:rPr lang="ru-RU" sz="2400" b="1" dirty="0"/>
              <a:t>Самостоятельное исчисление и уплата налога (ежеквартальное)</a:t>
            </a:r>
          </a:p>
          <a:p>
            <a:pPr algn="ctr"/>
            <a:endParaRPr lang="ru-RU" sz="24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938117" y="6091273"/>
            <a:ext cx="4218493" cy="1015886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b="1" dirty="0" smtClean="0"/>
              <a:t>3. </a:t>
            </a:r>
            <a:r>
              <a:rPr lang="ru-RU" sz="2400" b="1" dirty="0"/>
              <a:t>Представление декларации (ежегодно)</a:t>
            </a:r>
          </a:p>
          <a:p>
            <a:pPr algn="ctr"/>
            <a:endParaRPr lang="ru-RU" sz="2400" b="1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5433842" y="1345059"/>
            <a:ext cx="4423754" cy="918698"/>
            <a:chOff x="0" y="260"/>
            <a:chExt cx="4176464" cy="431787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0" y="260"/>
              <a:ext cx="4176464" cy="43178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Скругленный прямоугольник 4"/>
            <p:cNvSpPr/>
            <p:nvPr/>
          </p:nvSpPr>
          <p:spPr>
            <a:xfrm>
              <a:off x="21078" y="21338"/>
              <a:ext cx="4134308" cy="38963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dirty="0" smtClean="0"/>
                <a:t>Что планируется</a:t>
              </a:r>
              <a:endParaRPr lang="ru-RU" sz="2400" b="1" dirty="0"/>
            </a:p>
          </p:txBody>
        </p:sp>
      </p:grpSp>
      <p:sp>
        <p:nvSpPr>
          <p:cNvPr id="35" name="Скругленный прямоугольник 34"/>
          <p:cNvSpPr/>
          <p:nvPr/>
        </p:nvSpPr>
        <p:spPr>
          <a:xfrm>
            <a:off x="5595296" y="2700511"/>
            <a:ext cx="4218493" cy="504055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700" b="1" dirty="0" smtClean="0"/>
              <a:t>1</a:t>
            </a:r>
            <a:r>
              <a:rPr lang="ru-RU" sz="1700" b="1" dirty="0"/>
              <a:t>. Все взаимодействие через ЛК ККТ</a:t>
            </a:r>
          </a:p>
          <a:p>
            <a:endParaRPr lang="ru-RU" sz="16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536472" y="3373587"/>
            <a:ext cx="4218493" cy="259228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700" b="1" dirty="0" smtClean="0"/>
              <a:t>2. </a:t>
            </a:r>
            <a:r>
              <a:rPr lang="ru-RU" sz="1700" b="1" dirty="0"/>
              <a:t>Налоговый орган определяет доходы налогоплательщика на основании переданных данных, исчисляет налог и направляет уведомление об уплате</a:t>
            </a:r>
          </a:p>
          <a:p>
            <a:r>
              <a:rPr lang="ru-RU" sz="1700" b="1" dirty="0"/>
              <a:t>В ЛК отражаются следующие сведения: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/>
              <a:t>налоговая база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/>
              <a:t>сумма налога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/>
              <a:t>сумма СВ и ТС, на которую уменьшена сумма налога</a:t>
            </a:r>
          </a:p>
          <a:p>
            <a:endParaRPr lang="ru-RU" sz="16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536471" y="6185577"/>
            <a:ext cx="4218493" cy="929493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700" b="1" dirty="0" smtClean="0"/>
              <a:t>3. </a:t>
            </a:r>
            <a:r>
              <a:rPr lang="ru-RU" sz="1700" b="1" dirty="0"/>
              <a:t>Отменяется обязанность сдавать декларацию по </a:t>
            </a:r>
            <a:r>
              <a:rPr lang="ru-RU" sz="1700" b="1" dirty="0" smtClean="0"/>
              <a:t>УСН и </a:t>
            </a:r>
            <a:r>
              <a:rPr lang="ru-RU" sz="1700" b="1" dirty="0"/>
              <a:t>вести книгу учета доходов и расходов</a:t>
            </a:r>
          </a:p>
          <a:p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575830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594172" y="324247"/>
            <a:ext cx="9888614" cy="7444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104287" tIns="52144" rIns="104287" bIns="52144" rtlCol="0" anchor="ctr">
            <a:noAutofit/>
          </a:bodyPr>
          <a:lstStyle>
            <a:lvl1pPr marL="0" marR="0" indent="0" algn="l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kern="0" dirty="0">
                <a:solidFill>
                  <a:srgbClr val="0742B9"/>
                </a:solidFill>
                <a:cs typeface="Times New Roman" pitchFamily="18" charset="0"/>
              </a:rPr>
              <a:t>НАЛОГ НА ПРОФЕССИОНАЛЬНЫЙ ДОХОД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86259" y="2207850"/>
            <a:ext cx="6679171" cy="580990"/>
          </a:xfrm>
          <a:prstGeom prst="rect">
            <a:avLst/>
          </a:prstGeom>
          <a:effectLst/>
        </p:spPr>
        <p:txBody>
          <a:bodyPr vert="horz" wrap="square" lIns="104251" tIns="52125" rIns="104251" bIns="52125" rtlCol="0" anchor="ctr">
            <a:normAutofit fontScale="62500" lnSpcReduction="20000"/>
          </a:bodyPr>
          <a:lstStyle/>
          <a:p>
            <a:pPr defTabSz="1042504">
              <a:spcBef>
                <a:spcPct val="0"/>
              </a:spcBef>
            </a:pPr>
            <a:r>
              <a:rPr lang="ru-RU" sz="4800" b="1" dirty="0">
                <a:solidFill>
                  <a:srgbClr val="005AA9"/>
                </a:solidFill>
                <a:cs typeface="Times New Roman" panose="02020603050405020304" pitchFamily="18" charset="0"/>
              </a:rPr>
              <a:t>Ограничение для применения </a:t>
            </a:r>
            <a:r>
              <a:rPr lang="ru-RU" sz="4800" b="1" dirty="0" smtClean="0">
                <a:solidFill>
                  <a:srgbClr val="005AA9"/>
                </a:solidFill>
                <a:cs typeface="Times New Roman" panose="02020603050405020304" pitchFamily="18" charset="0"/>
              </a:rPr>
              <a:t>НПД:</a:t>
            </a:r>
            <a:endParaRPr lang="ru-RU" sz="4800" b="1" dirty="0">
              <a:solidFill>
                <a:srgbClr val="005AA9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98244" y="4693349"/>
            <a:ext cx="8684959" cy="580990"/>
          </a:xfrm>
          <a:prstGeom prst="rect">
            <a:avLst/>
          </a:prstGeom>
          <a:effectLst/>
        </p:spPr>
        <p:txBody>
          <a:bodyPr vert="horz" wrap="square" lIns="104251" tIns="52125" rIns="104251" bIns="52125" rtlCol="0" anchor="ctr">
            <a:normAutofit fontScale="62500" lnSpcReduction="20000"/>
          </a:bodyPr>
          <a:lstStyle/>
          <a:p>
            <a:pPr defTabSz="1042504">
              <a:spcBef>
                <a:spcPct val="0"/>
              </a:spcBef>
            </a:pPr>
            <a:r>
              <a:rPr lang="ru-RU" sz="4800" b="1" dirty="0">
                <a:solidFill>
                  <a:srgbClr val="005AA9"/>
                </a:solidFill>
                <a:cs typeface="Times New Roman" panose="02020603050405020304" pitchFamily="18" charset="0"/>
              </a:rPr>
              <a:t>Не являются объектом НПД следующие доходы: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86259" y="2788840"/>
            <a:ext cx="2808313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1. перепродажа </a:t>
            </a:r>
            <a:r>
              <a:rPr lang="ru-RU" sz="20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товаров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86259" y="3220888"/>
            <a:ext cx="3456384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2. посредническая деятельность</a:t>
            </a:r>
            <a:endParaRPr lang="ru-RU" sz="20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86259" y="3652936"/>
            <a:ext cx="5132683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3. применение </a:t>
            </a:r>
            <a:r>
              <a:rPr lang="ru-RU" sz="20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других режимов </a:t>
            </a: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налогообложения</a:t>
            </a:r>
            <a:endParaRPr lang="ru-RU" sz="20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86259" y="4051380"/>
            <a:ext cx="6264696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4. </a:t>
            </a:r>
            <a:r>
              <a:rPr lang="ru-RU" sz="20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превышение выручки 2,4 млн. рублей за календарный год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270252" y="1126716"/>
            <a:ext cx="8540944" cy="974424"/>
            <a:chOff x="0" y="260"/>
            <a:chExt cx="4176464" cy="431787"/>
          </a:xfrm>
          <a:scene3d>
            <a:camera prst="orthographicFront"/>
            <a:lightRig rig="fla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260"/>
              <a:ext cx="4176464" cy="43178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21078" y="21338"/>
              <a:ext cx="4134308" cy="38963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0" kern="1200" dirty="0" smtClean="0"/>
                <a:t>     </a:t>
              </a:r>
              <a:r>
                <a:rPr lang="ru-RU" sz="2400" b="1" dirty="0">
                  <a:solidFill>
                    <a:schemeClr val="tx1"/>
                  </a:solidFill>
                </a:rPr>
                <a:t>Плательщики НПД</a:t>
              </a:r>
              <a:r>
                <a:rPr lang="ru-RU" sz="2400" b="1" dirty="0"/>
                <a:t> – ФЛ, в </a:t>
              </a:r>
              <a:r>
                <a:rPr lang="ru-RU" sz="2400" b="1" dirty="0" err="1"/>
                <a:t>т.ч</a:t>
              </a:r>
              <a:r>
                <a:rPr lang="ru-RU" sz="2400" b="1" dirty="0"/>
                <a:t>. ИП, не имеют работодателя и не привлекают наемных работников по трудовым договорам</a:t>
              </a: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1313357" y="5238212"/>
            <a:ext cx="3802638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1. в </a:t>
            </a:r>
            <a:r>
              <a:rPr lang="ru-RU" sz="20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рамках трудовых отношений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313357" y="6102308"/>
            <a:ext cx="5916818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3. от </a:t>
            </a:r>
            <a:r>
              <a:rPr lang="ru-RU" sz="20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продажи недвижимости (прав на нее), транспорта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13357" y="5670260"/>
            <a:ext cx="4120249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2. </a:t>
            </a:r>
            <a:r>
              <a:rPr lang="ru-RU" sz="20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от продажи ЦБ, долей, уступка </a:t>
            </a: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прав</a:t>
            </a:r>
            <a:endParaRPr lang="ru-RU" sz="20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313357" y="6534356"/>
            <a:ext cx="6204850" cy="43204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21528">
              <a:defRPr sz="1900" b="0"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4. по </a:t>
            </a:r>
            <a:r>
              <a:rPr lang="ru-RU" sz="2000" dirty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ГПХ, от бывших работодателей (менее 2-х лет назад</a:t>
            </a:r>
            <a:r>
              <a:rPr lang="ru-RU" sz="2000" dirty="0" smtClean="0">
                <a:latin typeface="Arial Narrow" panose="020B0606020202030204" pitchFamily="34" charset="0"/>
                <a:ea typeface="Avenir Next"/>
                <a:cs typeface="Times New Roman" panose="02020603050405020304" pitchFamily="18" charset="0"/>
              </a:rPr>
              <a:t>)</a:t>
            </a:r>
            <a:endParaRPr lang="ru-RU" sz="2000" dirty="0">
              <a:latin typeface="Arial Narrow" panose="020B0606020202030204" pitchFamily="34" charset="0"/>
              <a:ea typeface="Avenir Nex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230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288" y="3276600"/>
            <a:ext cx="9937750" cy="1620838"/>
          </a:xfrm>
        </p:spPr>
        <p:txBody>
          <a:bodyPr rtlCol="0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3100" i="1" dirty="0">
                <a:solidFill>
                  <a:srgbClr val="002060"/>
                </a:solidFill>
              </a:rPr>
              <a:t/>
            </a:r>
            <a:br>
              <a:rPr lang="ru-RU" sz="3100" i="1" dirty="0">
                <a:solidFill>
                  <a:srgbClr val="002060"/>
                </a:solidFill>
              </a:rPr>
            </a:br>
            <a:r>
              <a:rPr lang="ru-RU" sz="3100" dirty="0" smtClean="0"/>
              <a:t>Спасибо за внимание!</a:t>
            </a:r>
            <a:r>
              <a:rPr lang="ru-RU" sz="3100" kern="0" dirty="0">
                <a:solidFill>
                  <a:srgbClr val="002060"/>
                </a:solidFill>
                <a:latin typeface="Arial"/>
              </a:rPr>
              <a:t/>
            </a:r>
            <a:br>
              <a:rPr lang="ru-RU" sz="3100" kern="0" dirty="0">
                <a:solidFill>
                  <a:srgbClr val="002060"/>
                </a:solidFill>
                <a:latin typeface="Arial"/>
              </a:rPr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023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7638</TotalTime>
  <Words>366</Words>
  <Application>Microsoft Office PowerPoint</Application>
  <PresentationFormat>Произвольный</PresentationFormat>
  <Paragraphs>50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Present_FNS2012_A4</vt:lpstr>
      <vt:lpstr>С 01.01.2020 не вправе применять ЕНВД налогоплательщики осуществляющие реализацию предметов одежды, принадлежностей к одежде и прочих изделий из натурального меха, подлежащих обязательной маркировке средствами идентификации, а именно: </vt:lpstr>
      <vt:lpstr>Презентация PowerPoint</vt:lpstr>
      <vt:lpstr>Презентация PowerPoint</vt:lpstr>
      <vt:lpstr>Презентация PowerPoint</vt:lpstr>
      <vt:lpstr> 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Ганжара Наталья Владимировна</dc:creator>
  <cp:lastModifiedBy>Лобков Сергей Леонидович</cp:lastModifiedBy>
  <cp:revision>790</cp:revision>
  <cp:lastPrinted>2020-03-11T08:58:16Z</cp:lastPrinted>
  <dcterms:created xsi:type="dcterms:W3CDTF">2013-05-30T02:51:38Z</dcterms:created>
  <dcterms:modified xsi:type="dcterms:W3CDTF">2020-03-13T04:11:27Z</dcterms:modified>
</cp:coreProperties>
</file>